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2" r:id="rId7"/>
    <p:sldId id="260" r:id="rId8"/>
    <p:sldId id="261" r:id="rId9"/>
    <p:sldId id="263" r:id="rId10"/>
    <p:sldId id="266" r:id="rId11"/>
    <p:sldId id="267" r:id="rId12"/>
    <p:sldId id="268" r:id="rId13"/>
    <p:sldId id="264" r:id="rId14"/>
    <p:sldId id="26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87148" autoAdjust="0"/>
  </p:normalViewPr>
  <p:slideViewPr>
    <p:cSldViewPr>
      <p:cViewPr varScale="1">
        <p:scale>
          <a:sx n="69" d="100"/>
          <a:sy n="69" d="100"/>
        </p:scale>
        <p:origin x="12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8C48E-DF37-41BB-AD03-705BFA1BFF7E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E7227-8606-4574-ADC3-E228D831FB6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89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Вспомните свои любимые сайты, большая часть гораздо больше чем 20</a:t>
            </a:r>
            <a:br>
              <a:rPr lang="ru-RU" dirty="0" smtClean="0"/>
            </a:br>
            <a:r>
              <a:rPr lang="ru-RU" dirty="0" smtClean="0"/>
              <a:t>1996 году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285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Задание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41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таком разделении намного проще вносить изменения как в оформление, так и в логическую часть страницы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04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 при этом, Машенька всегда остается Машенькой. И для того, а чтобы поменяться, ей достаточно переодеться. Тоже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самое и с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9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Html-</a:t>
            </a:r>
            <a:r>
              <a:rPr lang="ru-RU" dirty="0" smtClean="0"/>
              <a:t>код один,</a:t>
            </a:r>
            <a:r>
              <a:rPr lang="ru-RU" baseline="0" dirty="0" smtClean="0"/>
              <a:t>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</a:t>
            </a:r>
            <a:r>
              <a:rPr lang="ru-RU" baseline="0" dirty="0" smtClean="0"/>
              <a:t>разные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25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Создания</a:t>
            </a:r>
            <a:r>
              <a:rPr lang="ru-RU" baseline="0" dirty="0" smtClean="0"/>
              <a:t> файла потребуется обычны блокнот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9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Теперь, чтобы применить созданный файл к любому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-документу, необходимо добавить в раздел &lt;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следующую строчку</a:t>
            </a:r>
            <a:b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Присоединит можно 2, 3 и т.д. файла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забываем сохранять наш файл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31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Что у нас получилось, после того как подключили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913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Заголовки лучше всего отображать шрифтом без засечек (например,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Arial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Helvetica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Tahoma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Verdana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 т.д.), так они лучше читаются. Поэтому мы создали стиль для заголовка &lt;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1&gt;, это освободило нас от необходимости постоянно использовать тэг &lt;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160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 если у меня на странице  два заголовка, написанных с помощью тега &lt;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1&gt;, но при этом один должен быть черным, а другой красным. На этот случай существуют </a:t>
            </a:r>
            <a:r>
              <a:rPr lang="ru-RU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классы оформления -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это те же самые списки свойств, только вместо имени тэга в качестве </a:t>
            </a:r>
            <a:r>
              <a:rPr lang="ru-RU" sz="1200" dirty="0" smtClean="0"/>
              <a:t>селектора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используется любой, придуманный тобой идентификатор.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Класс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начинается с точки, после точки нельзя ставить числа.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7227-8606-4574-ADC3-E228D831FB6C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43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3CA85-43FE-446D-8005-B7444CF028CD}" type="datetimeFigureOut">
              <a:rPr lang="ru-RU" smtClean="0"/>
              <a:pPr/>
              <a:t>24.10.2013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9A5A-D25A-4A3F-B987-4DCF39C5429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Роман\Desktop\p1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63785">
            <a:off x="2267340" y="2053034"/>
            <a:ext cx="4857760" cy="485776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00100" y="285728"/>
            <a:ext cx="7143800" cy="250030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 такое </a:t>
            </a:r>
            <a:r>
              <a:rPr 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ru-RU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-файлы?</a:t>
            </a:r>
            <a:br>
              <a:rPr lang="ru-RU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зачем они нужны?</a:t>
            </a:r>
            <a:endParaRPr lang="ru-RU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37335" t="28320" r="18741" b="15039"/>
          <a:stretch>
            <a:fillRect/>
          </a:stretch>
        </p:blipFill>
        <p:spPr bwMode="auto">
          <a:xfrm>
            <a:off x="34488" y="0"/>
            <a:ext cx="8966668" cy="65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C:\Users\Роман\Desktop\p135.jpg"/>
          <p:cNvPicPr>
            <a:picLocks noChangeAspect="1" noChangeArrowheads="1"/>
          </p:cNvPicPr>
          <p:nvPr/>
        </p:nvPicPr>
        <p:blipFill>
          <a:blip r:embed="rId4"/>
          <a:srcRect b="60000"/>
          <a:stretch>
            <a:fillRect/>
          </a:stretch>
        </p:blipFill>
        <p:spPr bwMode="auto">
          <a:xfrm>
            <a:off x="2868874" y="4429108"/>
            <a:ext cx="6275126" cy="242889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20315" t="34180" r="52782" b="21875"/>
          <a:stretch>
            <a:fillRect/>
          </a:stretch>
        </p:blipFill>
        <p:spPr bwMode="auto">
          <a:xfrm>
            <a:off x="1071538" y="428604"/>
            <a:ext cx="6715140" cy="616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0166" y="214290"/>
            <a:ext cx="8229600" cy="1143000"/>
          </a:xfrm>
        </p:spPr>
        <p:txBody>
          <a:bodyPr/>
          <a:lstStyle/>
          <a:p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Стили и классы оформления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85720" y="1357298"/>
            <a:ext cx="885755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i="1" dirty="0" smtClean="0">
                <a:solidFill>
                  <a:srgbClr val="C00000"/>
                </a:solidFill>
              </a:rPr>
              <a:t>Для заголовка:</a:t>
            </a:r>
            <a:endParaRPr lang="ru-RU" sz="2800" b="1" i="1" dirty="0" smtClean="0">
              <a:solidFill>
                <a:srgbClr val="C00000"/>
              </a:solidFill>
            </a:endParaRPr>
          </a:p>
          <a:p>
            <a:r>
              <a:rPr lang="en-US" sz="4400" dirty="0" smtClean="0">
                <a:latin typeface="Arial" pitchFamily="34" charset="0"/>
                <a:cs typeface="Arial" pitchFamily="34" charset="0"/>
              </a:rPr>
              <a:t>Arial</a:t>
            </a:r>
            <a:r>
              <a:rPr lang="ru-RU" sz="4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4400" dirty="0" smtClean="0">
                <a:latin typeface="Helvetica CE" pitchFamily="34" charset="0"/>
              </a:rPr>
              <a:t>Helvetica</a:t>
            </a:r>
            <a:r>
              <a:rPr lang="ru-RU" sz="4400" dirty="0" smtClean="0">
                <a:latin typeface="Helvetica CE" pitchFamily="34" charset="0"/>
              </a:rPr>
              <a:t>, </a:t>
            </a:r>
            <a:r>
              <a:rPr lang="en-US" sz="4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Tahoma</a:t>
            </a:r>
            <a:r>
              <a:rPr lang="ru-RU" sz="4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4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Verdana</a:t>
            </a:r>
            <a:endParaRPr lang="ru-RU" sz="4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 т.д.</a:t>
            </a:r>
            <a:endParaRPr lang="en-US" dirty="0" smtClean="0"/>
          </a:p>
          <a:p>
            <a:endParaRPr lang="ru-RU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34078" t="24609" r="21998" b="45165"/>
          <a:stretch>
            <a:fillRect/>
          </a:stretch>
        </p:blipFill>
        <p:spPr bwMode="auto">
          <a:xfrm>
            <a:off x="285720" y="3500438"/>
            <a:ext cx="8678394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0166" y="71414"/>
            <a:ext cx="8229600" cy="1143000"/>
          </a:xfrm>
        </p:spPr>
        <p:txBody>
          <a:bodyPr/>
          <a:lstStyle/>
          <a:p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Стили и классы оформления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00364" y="928670"/>
            <a:ext cx="387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Классы оформления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20" y="1357298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HTML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1928802"/>
            <a:ext cx="90175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&lt;</a:t>
            </a: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h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1 </a:t>
            </a: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class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=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/>
                <a:ea typeface="Courier New" pitchFamily="49" charset="0"/>
                <a:cs typeface="Courier New" pitchFamily="49" charset="0"/>
              </a:rPr>
              <a:t>”</a:t>
            </a:r>
            <a:r>
              <a:rPr kumimoji="0" lang="en-US" sz="28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zagolovok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1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/>
                <a:ea typeface="Courier New" pitchFamily="49" charset="0"/>
                <a:cs typeface="Courier New" pitchFamily="49" charset="0"/>
              </a:rPr>
              <a:t>”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&gt; Черный заголовок &lt;/</a:t>
            </a: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h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1&gt;</a:t>
            </a:r>
            <a:endParaRPr kumimoji="0" lang="ru-RU" sz="4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-17803" y="2405714"/>
            <a:ext cx="91618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&lt;</a:t>
            </a: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h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1 </a:t>
            </a: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class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=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/>
                <a:ea typeface="Courier New" pitchFamily="49" charset="0"/>
                <a:cs typeface="Courier New" pitchFamily="49" charset="0"/>
              </a:rPr>
              <a:t>”</a:t>
            </a: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zagolovok</a:t>
            </a:r>
            <a:r>
              <a:rPr lang="en-US" sz="2800" dirty="0" smtClean="0"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2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/>
                <a:ea typeface="Courier New" pitchFamily="49" charset="0"/>
                <a:cs typeface="Courier New" pitchFamily="49" charset="0"/>
              </a:rPr>
              <a:t>”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&gt; </a:t>
            </a:r>
            <a:r>
              <a:rPr lang="ru-RU" sz="2800" dirty="0" smtClean="0"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Красный заголовок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 &lt;/</a:t>
            </a:r>
            <a:r>
              <a:rPr kumimoji="0" 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h</a:t>
            </a:r>
            <a:r>
              <a:rPr kumimoji="0" lang="ru-RU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ea typeface="Courier New" pitchFamily="49" charset="0"/>
                <a:cs typeface="Courier New" pitchFamily="49" charset="0"/>
              </a:rPr>
              <a:t>1&gt;</a:t>
            </a:r>
            <a:endParaRPr kumimoji="0" lang="ru-RU" sz="4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20" y="3078304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CSS</a:t>
            </a:r>
            <a:endParaRPr lang="ru-RU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1604" y="3318570"/>
            <a:ext cx="287476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.zagolovok1</a:t>
            </a:r>
            <a:endParaRPr lang="ru-RU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{</a:t>
            </a:r>
            <a:endParaRPr lang="ru-RU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	color: black;</a:t>
            </a:r>
            <a:endParaRPr lang="ru-RU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}</a:t>
            </a:r>
            <a:endParaRPr lang="ru-RU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.zagolovok2 </a:t>
            </a:r>
            <a:endParaRPr lang="ru-RU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{</a:t>
            </a:r>
            <a:endParaRPr lang="ru-RU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	color : red;</a:t>
            </a:r>
            <a:endParaRPr lang="ru-RU" sz="2800" dirty="0" smtClean="0">
              <a:latin typeface="+mj-lt"/>
            </a:endParaRPr>
          </a:p>
          <a:p>
            <a:r>
              <a:rPr lang="ru-RU" sz="2800" dirty="0" smtClean="0">
                <a:latin typeface="+mj-lt"/>
              </a:rPr>
              <a:t>}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l="13177" t="44922" r="46742" b="6250"/>
          <a:stretch>
            <a:fillRect/>
          </a:stretch>
        </p:blipFill>
        <p:spPr bwMode="auto">
          <a:xfrm>
            <a:off x="642910" y="1142984"/>
            <a:ext cx="7926814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\Users\Роман\Desktop\1-kirpich-krasnyij-novyij-oblitsovochnyij-m-1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6626" y="3000372"/>
            <a:ext cx="4977374" cy="3857628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214298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Супер</a:t>
            </a:r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тег -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&lt;DIV&gt;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dirty="0" smtClean="0"/>
              <a:t>&lt;DIV&gt; </a:t>
            </a:r>
            <a:r>
              <a:rPr lang="ru-RU" sz="3600" dirty="0" smtClean="0"/>
              <a:t> - это основной многофункциональный кирпич, с помощью которого </a:t>
            </a:r>
            <a:r>
              <a:rPr lang="ru-RU" sz="3600" dirty="0" smtClean="0"/>
              <a:t>строиться </a:t>
            </a:r>
            <a:r>
              <a:rPr lang="ru-RU" sz="3600" dirty="0" smtClean="0"/>
              <a:t>современные сайты.</a:t>
            </a:r>
          </a:p>
          <a:p>
            <a:pPr>
              <a:buNone/>
            </a:pPr>
            <a:r>
              <a:rPr lang="ru-RU" sz="3600" dirty="0" smtClean="0"/>
              <a:t>Используйте его</a:t>
            </a:r>
          </a:p>
          <a:p>
            <a:pPr>
              <a:buNone/>
            </a:pPr>
            <a:r>
              <a:rPr lang="ru-RU" sz="3600" dirty="0" smtClean="0"/>
              <a:t>Когда не знаете </a:t>
            </a:r>
          </a:p>
          <a:p>
            <a:pPr>
              <a:buNone/>
            </a:pPr>
            <a:r>
              <a:rPr lang="ru-RU" sz="3600" dirty="0" smtClean="0"/>
              <a:t>какой тег поставить.</a:t>
            </a:r>
            <a:endParaRPr lang="ru-RU" sz="3600" dirty="0"/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85766" y="214290"/>
            <a:ext cx="8229600" cy="1143000"/>
          </a:xfrm>
        </p:spPr>
        <p:txBody>
          <a:bodyPr/>
          <a:lstStyle/>
          <a:p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Задания =)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l="2745" t="8789" r="50585" b="48242"/>
          <a:stretch>
            <a:fillRect/>
          </a:stretch>
        </p:blipFill>
        <p:spPr bwMode="auto">
          <a:xfrm>
            <a:off x="0" y="1214422"/>
            <a:ext cx="7038229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0549" t="8007" r="8821" b="61608"/>
          <a:stretch>
            <a:fillRect/>
          </a:stretch>
        </p:blipFill>
        <p:spPr bwMode="auto">
          <a:xfrm>
            <a:off x="2571736" y="4214818"/>
            <a:ext cx="6286544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C:\Users\Роман\Desktop\Безимени-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32" y="357166"/>
            <a:ext cx="9194548" cy="65008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870079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 – Cascading Style Sheet</a:t>
            </a:r>
            <a:b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ru-RU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Каскадные таблицы стилей</a:t>
            </a:r>
            <a:endParaRPr lang="ru-RU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5120" y="428604"/>
            <a:ext cx="4520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Расшифровка </a:t>
            </a:r>
            <a:r>
              <a:rPr lang="en-US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endParaRPr lang="ru-RU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1" name="Picture 3" descr="C:\Users\Роман\Desktop\p13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00034" y="5286388"/>
            <a:ext cx="8286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Хокон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ru-RU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 </a:t>
            </a:r>
            <a:r>
              <a:rPr lang="ru-RU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Виум</a:t>
            </a:r>
            <a:r>
              <a:rPr lang="ru-RU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Ли - главный инженер 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Opera</a:t>
            </a:r>
            <a:endParaRPr lang="ru-RU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ru-RU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Бертон</a:t>
            </a:r>
            <a:r>
              <a:rPr lang="ru-RU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Босом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  <a:r>
              <a:rPr lang="ru-RU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сотрудник 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W3C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Принцип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CSS</a:t>
            </a:r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 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логическое </a:t>
            </a:r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наполнение отделено 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 визуального оформления. </a:t>
            </a:r>
          </a:p>
        </p:txBody>
      </p:sp>
      <p:pic>
        <p:nvPicPr>
          <p:cNvPr id="3074" name="Picture 2" descr="C:\Users\Роман\Desktop\p132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9440066">
            <a:off x="3622201" y="2909343"/>
            <a:ext cx="1735537" cy="3685149"/>
          </a:xfrm>
          <a:prstGeom prst="rect">
            <a:avLst/>
          </a:prstGeom>
          <a:noFill/>
        </p:spPr>
      </p:pic>
      <p:pic>
        <p:nvPicPr>
          <p:cNvPr id="3075" name="Picture 3" descr="C:\Users\Роман\Desktop\p134.jpg"/>
          <p:cNvPicPr>
            <a:picLocks noChangeAspect="1" noChangeArrowheads="1"/>
          </p:cNvPicPr>
          <p:nvPr/>
        </p:nvPicPr>
        <p:blipFill>
          <a:blip r:embed="rId4"/>
          <a:srcRect r="53826" b="20760"/>
          <a:stretch>
            <a:fillRect/>
          </a:stretch>
        </p:blipFill>
        <p:spPr bwMode="auto">
          <a:xfrm>
            <a:off x="357158" y="3000372"/>
            <a:ext cx="3602024" cy="347188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00166" y="2571744"/>
            <a:ext cx="118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HTML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3076" name="Picture 4" descr="C:\Users\Роман\Desktop\p13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29" y="3000372"/>
            <a:ext cx="3533775" cy="341947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496043" y="2571744"/>
            <a:ext cx="790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CSS</a:t>
            </a:r>
            <a:endParaRPr lang="ru-RU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1754" y="21429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Сказка про 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</a:t>
            </a:r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ашеньку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pic>
        <p:nvPicPr>
          <p:cNvPr id="5" name="Рисунок 4" descr="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38" y="3929066"/>
            <a:ext cx="2214578" cy="25717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Выноска-облако 6"/>
          <p:cNvSpPr/>
          <p:nvPr/>
        </p:nvSpPr>
        <p:spPr>
          <a:xfrm>
            <a:off x="285720" y="1285860"/>
            <a:ext cx="3286148" cy="2071702"/>
          </a:xfrm>
          <a:prstGeom prst="cloudCallout">
            <a:avLst>
              <a:gd name="adj1" fmla="val 7960"/>
              <a:gd name="adj2" fmla="val 86408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3200" dirty="0" smtClean="0"/>
          </a:p>
          <a:p>
            <a:pPr algn="ctr"/>
            <a:r>
              <a:rPr lang="ru-RU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Привет, я Машенька =)</a:t>
            </a:r>
            <a:endParaRPr lang="ru-RU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Рисунок 7" descr="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1636" y="4214818"/>
            <a:ext cx="1571636" cy="200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9056" y="4214818"/>
            <a:ext cx="1500198" cy="19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7684" y="4214818"/>
            <a:ext cx="1285884" cy="19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Выноска-облако 10"/>
          <p:cNvSpPr/>
          <p:nvPr/>
        </p:nvSpPr>
        <p:spPr>
          <a:xfrm>
            <a:off x="4786314" y="1357298"/>
            <a:ext cx="3286148" cy="2286016"/>
          </a:xfrm>
          <a:prstGeom prst="cloudCallout">
            <a:avLst>
              <a:gd name="adj1" fmla="val -99285"/>
              <a:gd name="adj2" fmla="val 98506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 меня есть много одежды</a:t>
            </a:r>
            <a:endParaRPr lang="ru-RU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0.09607 L 0.9875 0.09699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99 0.10185 L 0.98194 0.101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10185 L 0.84375 0.1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1754" y="21429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Сказка про 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</a:t>
            </a:r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ашеньку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pic>
        <p:nvPicPr>
          <p:cNvPr id="12" name="Рисунок 11" descr="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64" y="2214578"/>
            <a:ext cx="1857388" cy="2643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4" y="2285992"/>
            <a:ext cx="1714512" cy="242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 descr="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8" y="2357430"/>
            <a:ext cx="1838336" cy="23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4676" y="2857496"/>
            <a:ext cx="2214578" cy="257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412" y="3286124"/>
            <a:ext cx="1500198" cy="19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-1797287" y="2071678"/>
            <a:ext cx="1797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HTML =</a:t>
            </a:r>
            <a:endParaRPr lang="ru-RU" sz="40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58412" y="1142984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= CSS</a:t>
            </a:r>
            <a:endParaRPr lang="ru-RU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49461 0.000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1019 L -0.5026 -0.0145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8 0.25139 L 0.28715 0.2513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0.3868 L -0.34253 0.386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7308" y="214298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</a:t>
            </a:r>
            <a:r>
              <a:rPr lang="ru-RU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</a:t>
            </a:r>
            <a:r>
              <a:rPr lang="en-US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sszengarden.com</a:t>
            </a:r>
            <a:endParaRPr lang="ru-RU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 l="14275" t="9765" r="17093" b="12109"/>
          <a:stretch>
            <a:fillRect/>
          </a:stretch>
        </p:blipFill>
        <p:spPr bwMode="auto">
          <a:xfrm>
            <a:off x="0" y="1285860"/>
            <a:ext cx="91440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 l="14861" t="9960" r="17057" b="8984"/>
          <a:stretch>
            <a:fillRect/>
          </a:stretch>
        </p:blipFill>
        <p:spPr bwMode="auto">
          <a:xfrm>
            <a:off x="0" y="1285860"/>
            <a:ext cx="9429784" cy="631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 l="14275" t="8789" r="22035" b="9179"/>
          <a:stretch>
            <a:fillRect/>
          </a:stretch>
        </p:blipFill>
        <p:spPr bwMode="auto">
          <a:xfrm>
            <a:off x="0" y="1285860"/>
            <a:ext cx="9144000" cy="662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/>
          <a:srcRect l="22511" t="7813" r="18191" b="11132"/>
          <a:stretch>
            <a:fillRect/>
          </a:stretch>
        </p:blipFill>
        <p:spPr bwMode="auto">
          <a:xfrm>
            <a:off x="0" y="1285860"/>
            <a:ext cx="9144000" cy="702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1754" y="785794"/>
            <a:ext cx="8229600" cy="571504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Создание 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-файла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pic>
        <p:nvPicPr>
          <p:cNvPr id="5" name="Рисунок 4" descr="css-new"/>
          <p:cNvPicPr/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76" y="2928934"/>
            <a:ext cx="6000792" cy="321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 l="858" t="45532" r="91764" b="50195"/>
          <a:stretch>
            <a:fillRect/>
          </a:stretch>
        </p:blipFill>
        <p:spPr bwMode="auto">
          <a:xfrm>
            <a:off x="1142976" y="1714488"/>
            <a:ext cx="2143140" cy="697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171448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C00000"/>
                </a:solidFill>
              </a:rPr>
              <a:t>1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278605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C00000"/>
                </a:solidFill>
              </a:rPr>
              <a:t>2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0" name="Прямоугольная выноска 9"/>
          <p:cNvSpPr/>
          <p:nvPr/>
        </p:nvSpPr>
        <p:spPr>
          <a:xfrm>
            <a:off x="4500562" y="1285860"/>
            <a:ext cx="3929090" cy="2071702"/>
          </a:xfrm>
          <a:prstGeom prst="wedgeRectCallout">
            <a:avLst>
              <a:gd name="adj1" fmla="val -29076"/>
              <a:gd name="adj2" fmla="val 14801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800" dirty="0" smtClean="0">
                <a:solidFill>
                  <a:srgbClr val="C00000"/>
                </a:solidFill>
              </a:rPr>
              <a:t>Имя файла: </a:t>
            </a:r>
            <a:r>
              <a:rPr lang="en-US" sz="2800" dirty="0" smtClean="0">
                <a:solidFill>
                  <a:srgbClr val="C00000"/>
                </a:solidFill>
              </a:rPr>
              <a:t>----</a:t>
            </a:r>
            <a:r>
              <a:rPr lang="ru-RU" sz="2800" dirty="0" smtClean="0">
                <a:solidFill>
                  <a:srgbClr val="C00000"/>
                </a:solidFill>
              </a:rPr>
              <a:t>----</a:t>
            </a:r>
            <a:r>
              <a:rPr lang="en-US" sz="2800" dirty="0" smtClean="0">
                <a:solidFill>
                  <a:srgbClr val="C00000"/>
                </a:solidFill>
              </a:rPr>
              <a:t>.</a:t>
            </a:r>
            <a:r>
              <a:rPr lang="en-US" sz="2800" dirty="0" err="1" smtClean="0">
                <a:solidFill>
                  <a:srgbClr val="C00000"/>
                </a:solidFill>
              </a:rPr>
              <a:t>css</a:t>
            </a:r>
            <a:endParaRPr lang="ru-RU" sz="2800" dirty="0" smtClean="0">
              <a:solidFill>
                <a:srgbClr val="C00000"/>
              </a:solidFill>
            </a:endParaRPr>
          </a:p>
          <a:p>
            <a:r>
              <a:rPr lang="ru-RU" sz="2800" dirty="0" smtClean="0">
                <a:solidFill>
                  <a:srgbClr val="C00000"/>
                </a:solidFill>
              </a:rPr>
              <a:t>Тип файла: Все файлы</a:t>
            </a:r>
            <a:endParaRPr lang="en-US" sz="2800" dirty="0" smtClean="0">
              <a:solidFill>
                <a:srgbClr val="C00000"/>
              </a:solidFill>
            </a:endParaRPr>
          </a:p>
          <a:p>
            <a:r>
              <a:rPr lang="ru-RU" sz="2800" dirty="0" smtClean="0">
                <a:solidFill>
                  <a:srgbClr val="C00000"/>
                </a:solidFill>
              </a:rPr>
              <a:t>Кодировка: </a:t>
            </a:r>
            <a:r>
              <a:rPr lang="en-US" sz="2800" dirty="0" smtClean="0">
                <a:solidFill>
                  <a:srgbClr val="C00000"/>
                </a:solidFill>
              </a:rPr>
              <a:t>ANSI</a:t>
            </a:r>
            <a:endParaRPr lang="ru-RU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0316" y="214290"/>
            <a:ext cx="8229600" cy="1143000"/>
          </a:xfrm>
        </p:spPr>
        <p:txBody>
          <a:bodyPr/>
          <a:lstStyle/>
          <a:p>
            <a:pPr algn="l"/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Внутри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CSS-</a:t>
            </a:r>
            <a:r>
              <a:rPr 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файла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00100" y="1571612"/>
            <a:ext cx="3114668" cy="4543444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/>
              <a:t>Селектор1</a:t>
            </a:r>
          </a:p>
          <a:p>
            <a:pPr>
              <a:buNone/>
            </a:pPr>
            <a:r>
              <a:rPr lang="ru-RU" dirty="0"/>
              <a:t>{</a:t>
            </a:r>
          </a:p>
          <a:p>
            <a:pPr>
              <a:buNone/>
            </a:pPr>
            <a:r>
              <a:rPr lang="ru-RU" dirty="0"/>
              <a:t>   Атрибут1:значение;</a:t>
            </a:r>
          </a:p>
          <a:p>
            <a:pPr>
              <a:buNone/>
            </a:pPr>
            <a:r>
              <a:rPr lang="ru-RU" dirty="0"/>
              <a:t>   Атрибут2:значение;</a:t>
            </a:r>
          </a:p>
          <a:p>
            <a:pPr>
              <a:buNone/>
            </a:pPr>
            <a:r>
              <a:rPr lang="ru-RU" dirty="0"/>
              <a:t>   </a:t>
            </a:r>
            <a:r>
              <a:rPr lang="ru-RU" dirty="0" smtClean="0"/>
              <a:t>...</a:t>
            </a:r>
            <a:endParaRPr lang="en-US" dirty="0" smtClean="0"/>
          </a:p>
          <a:p>
            <a:pPr>
              <a:buNone/>
            </a:pPr>
            <a:r>
              <a:rPr lang="en-US" dirty="0"/>
              <a:t>}</a:t>
            </a:r>
            <a:endParaRPr lang="ru-RU" dirty="0"/>
          </a:p>
          <a:p>
            <a:pPr>
              <a:buNone/>
            </a:pPr>
            <a:r>
              <a:rPr lang="ru-RU" dirty="0"/>
              <a:t>Селектор2</a:t>
            </a:r>
          </a:p>
          <a:p>
            <a:pPr>
              <a:buNone/>
            </a:pPr>
            <a:r>
              <a:rPr lang="ru-RU" dirty="0"/>
              <a:t>{</a:t>
            </a:r>
          </a:p>
          <a:p>
            <a:pPr>
              <a:buNone/>
            </a:pPr>
            <a:r>
              <a:rPr lang="ru-RU" dirty="0"/>
              <a:t>   Атрибут1:значение;</a:t>
            </a:r>
          </a:p>
          <a:p>
            <a:pPr>
              <a:buNone/>
            </a:pPr>
            <a:r>
              <a:rPr lang="ru-RU" dirty="0"/>
              <a:t>   Атрибут2:значение;</a:t>
            </a:r>
          </a:p>
          <a:p>
            <a:pPr>
              <a:buNone/>
            </a:pPr>
            <a:r>
              <a:rPr lang="ru-RU" dirty="0"/>
              <a:t>   ...</a:t>
            </a:r>
          </a:p>
          <a:p>
            <a:pPr>
              <a:buNone/>
            </a:pPr>
            <a:r>
              <a:rPr lang="ru-RU" dirty="0"/>
              <a:t>}</a:t>
            </a:r>
          </a:p>
          <a:p>
            <a:pPr>
              <a:buNone/>
            </a:pPr>
            <a:r>
              <a:rPr lang="ru-RU" dirty="0"/>
              <a:t>...</a:t>
            </a:r>
          </a:p>
          <a:p>
            <a:endParaRPr lang="ru-RU" dirty="0"/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0" y="1500174"/>
            <a:ext cx="39496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BODY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 smtClean="0"/>
              <a:t>   Background-color: </a:t>
            </a:r>
            <a:r>
              <a:rPr lang="en-US" sz="2200" dirty="0" err="1" smtClean="0"/>
              <a:t>SkyBlue</a:t>
            </a:r>
            <a:r>
              <a:rPr lang="en-US" sz="2200" dirty="0" smtClean="0"/>
              <a:t>;</a:t>
            </a:r>
          </a:p>
          <a:p>
            <a:r>
              <a:rPr lang="en-US" sz="2200" dirty="0" smtClean="0"/>
              <a:t>    </a:t>
            </a:r>
            <a:r>
              <a:rPr lang="ru-RU" sz="2200" dirty="0" smtClean="0"/>
              <a:t>/* </a:t>
            </a:r>
            <a:r>
              <a:rPr lang="ru-RU" sz="2200" dirty="0"/>
              <a:t>задаем </a:t>
            </a:r>
            <a:r>
              <a:rPr lang="ru-RU" sz="2200" dirty="0" smtClean="0"/>
              <a:t>небесный </a:t>
            </a:r>
            <a:endParaRPr lang="en-US" sz="2200" dirty="0" smtClean="0"/>
          </a:p>
          <a:p>
            <a:r>
              <a:rPr lang="en-US" sz="2200" dirty="0" smtClean="0"/>
              <a:t>   </a:t>
            </a:r>
            <a:r>
              <a:rPr lang="ru-RU" sz="2200" dirty="0" smtClean="0"/>
              <a:t>цвет </a:t>
            </a:r>
            <a:r>
              <a:rPr lang="ru-RU" sz="2200" dirty="0"/>
              <a:t>фону страницы </a:t>
            </a:r>
            <a:r>
              <a:rPr lang="ru-RU" sz="2200" dirty="0" smtClean="0"/>
              <a:t>*/</a:t>
            </a:r>
            <a:endParaRPr lang="en-US" sz="2200" dirty="0" smtClean="0"/>
          </a:p>
          <a:p>
            <a:r>
              <a:rPr lang="en-US" sz="2200" dirty="0" smtClean="0"/>
              <a:t>}</a:t>
            </a:r>
            <a:endParaRPr lang="ru-RU" sz="2200" dirty="0" smtClean="0"/>
          </a:p>
          <a:p>
            <a:r>
              <a:rPr lang="en-US" sz="2200" dirty="0" smtClean="0"/>
              <a:t>H1</a:t>
            </a:r>
          </a:p>
          <a:p>
            <a:r>
              <a:rPr lang="en-US" sz="2200" dirty="0" smtClean="0"/>
              <a:t>{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Color: #ff9966;</a:t>
            </a:r>
          </a:p>
          <a:p>
            <a:r>
              <a:rPr lang="en-US" sz="2200" dirty="0" smtClean="0"/>
              <a:t> </a:t>
            </a:r>
            <a:r>
              <a:rPr lang="ru-RU" sz="2200" dirty="0" smtClean="0"/>
              <a:t>/* задаем морковный </a:t>
            </a:r>
            <a:endParaRPr lang="en-US" sz="2200" dirty="0" smtClean="0"/>
          </a:p>
          <a:p>
            <a:r>
              <a:rPr lang="en-US" sz="2200" dirty="0" smtClean="0"/>
              <a:t>   </a:t>
            </a:r>
            <a:r>
              <a:rPr lang="ru-RU" sz="2200" dirty="0" smtClean="0"/>
              <a:t>цвет шрифта для </a:t>
            </a:r>
            <a:r>
              <a:rPr lang="ru-RU" sz="2200" dirty="0" err="1" smtClean="0"/>
              <a:t>загаловка</a:t>
            </a:r>
            <a:r>
              <a:rPr lang="ru-RU" sz="2200" dirty="0" smtClean="0"/>
              <a:t> */</a:t>
            </a:r>
            <a:endParaRPr lang="en-US" sz="2200" dirty="0"/>
          </a:p>
          <a:p>
            <a:r>
              <a:rPr lang="en-US" sz="2200" dirty="0" smtClean="0"/>
              <a:t>}</a:t>
            </a:r>
            <a:endParaRPr lang="ru-RU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0184" y="5000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Одеваем </a:t>
            </a:r>
            <a:r>
              <a:rPr lang="ru-R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СSS-файл</a:t>
            </a:r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на сайт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pic>
        <p:nvPicPr>
          <p:cNvPr id="4" name="Picture 3" descr="C:\Users\Роман\Desktop\p133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250" b="21250"/>
          <a:stretch>
            <a:fillRect/>
          </a:stretch>
        </p:blipFill>
        <p:spPr bwMode="auto">
          <a:xfrm>
            <a:off x="214282" y="285728"/>
            <a:ext cx="1905000" cy="100013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0034" y="2214554"/>
            <a:ext cx="81504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&lt;HEAD&gt;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     &lt;LINK REL="STYLESHEET" TYPE="text/</a:t>
            </a:r>
            <a:r>
              <a:rPr lang="en-US" sz="2400" b="1" dirty="0" err="1" smtClean="0"/>
              <a:t>css</a:t>
            </a:r>
            <a:r>
              <a:rPr lang="en-US" sz="2400" b="1" dirty="0" smtClean="0"/>
              <a:t>" HREF=“style.css"&gt;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&lt;/HEAD&gt;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478</Words>
  <Application>Microsoft Office PowerPoint</Application>
  <PresentationFormat>Экран (4:3)</PresentationFormat>
  <Paragraphs>98</Paragraphs>
  <Slides>14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 Unicode MS</vt:lpstr>
      <vt:lpstr>Arial</vt:lpstr>
      <vt:lpstr>Calibri</vt:lpstr>
      <vt:lpstr>Courier New</vt:lpstr>
      <vt:lpstr>Helvetica CE</vt:lpstr>
      <vt:lpstr>Tahoma</vt:lpstr>
      <vt:lpstr>Verdana</vt:lpstr>
      <vt:lpstr>Тема Office</vt:lpstr>
      <vt:lpstr>Что такое CSS-файлы? И зачем они нужны?</vt:lpstr>
      <vt:lpstr>CSS – Cascading Style Sheet Каскадные таблицы стилей</vt:lpstr>
      <vt:lpstr>Принцип CSS:  логическое наполнение отделено от визуального оформления. </vt:lpstr>
      <vt:lpstr>CSS Сказка про Машеньку</vt:lpstr>
      <vt:lpstr>CSS Сказка про Машеньку</vt:lpstr>
      <vt:lpstr>www.сsszengarden.com</vt:lpstr>
      <vt:lpstr>Создание СSS-файла </vt:lpstr>
      <vt:lpstr>Внутри CSS-файла</vt:lpstr>
      <vt:lpstr>Одеваем СSS-файл на сайт </vt:lpstr>
      <vt:lpstr>Презентация PowerPoint</vt:lpstr>
      <vt:lpstr>Стили и классы оформления</vt:lpstr>
      <vt:lpstr>Стили и классы оформления</vt:lpstr>
      <vt:lpstr>Супер тег - &lt;DIV&gt;</vt:lpstr>
      <vt:lpstr>Задания =)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CSS-файлы? И зачем они нужны?</dc:title>
  <dc:creator>Роман</dc:creator>
  <cp:lastModifiedBy>Роман Мулеронко</cp:lastModifiedBy>
  <cp:revision>83</cp:revision>
  <dcterms:created xsi:type="dcterms:W3CDTF">2013-03-28T19:52:57Z</dcterms:created>
  <dcterms:modified xsi:type="dcterms:W3CDTF">2013-10-24T12:00:55Z</dcterms:modified>
</cp:coreProperties>
</file>